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2" r:id="rId20"/>
    <p:sldId id="273" r:id="rId21"/>
    <p:sldId id="274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2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18.wmf"/><Relationship Id="rId5" Type="http://schemas.openxmlformats.org/officeDocument/2006/relationships/image" Target="../media/image26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9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3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2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3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2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0F92-2DF9-4F3E-84BF-DE587778736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46D0-568C-441D-B190-F58E04A05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image" Target="../media/image1.jpe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5" Type="http://schemas.openxmlformats.org/officeDocument/2006/relationships/image" Target="../media/image6.jpe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1.jpeg"/><Relationship Id="rId21" Type="http://schemas.openxmlformats.org/officeDocument/2006/relationships/image" Target="../media/image22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5" Type="http://schemas.openxmlformats.org/officeDocument/2006/relationships/image" Target="../media/image6.jpeg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1.wmf"/><Relationship Id="rId4" Type="http://schemas.openxmlformats.org/officeDocument/2006/relationships/image" Target="../media/image2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1.jpeg"/><Relationship Id="rId21" Type="http://schemas.openxmlformats.org/officeDocument/2006/relationships/image" Target="../media/image27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7.wmf"/><Relationship Id="rId5" Type="http://schemas.openxmlformats.org/officeDocument/2006/relationships/image" Target="../media/image6.jpe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2.wmf"/><Relationship Id="rId4" Type="http://schemas.openxmlformats.org/officeDocument/2006/relationships/image" Target="../media/image2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1.jpe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.bin"/><Relationship Id="rId20" Type="http://schemas.openxmlformats.org/officeDocument/2006/relationships/hyperlink" Target="http://cs231n.stanford.edu/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wmf"/><Relationship Id="rId5" Type="http://schemas.openxmlformats.org/officeDocument/2006/relationships/image" Target="../media/image6.jpe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3.wmf"/><Relationship Id="rId4" Type="http://schemas.openxmlformats.org/officeDocument/2006/relationships/image" Target="../media/image2.png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1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231n.stanford.edu/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32518" y="1981200"/>
            <a:ext cx="8077200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LEARNING FOR MEDICAL IMAGE PROCESSING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95600" y="4419600"/>
            <a:ext cx="6215742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ll MT" panose="02020503060305020303" pitchFamily="18" charset="0"/>
              </a:rPr>
              <a:t>       Mr. R. Vinayakumar (Research Scholar)</a:t>
            </a:r>
          </a:p>
          <a:p>
            <a:r>
              <a:rPr lang="en-US" sz="2400" b="1" dirty="0" smtClean="0">
                <a:latin typeface="Bell MT" panose="02020503060305020303" pitchFamily="18" charset="0"/>
              </a:rPr>
              <a:t>    Mrs. V. Sowmya (Assistant Professor)</a:t>
            </a:r>
          </a:p>
          <a:p>
            <a:r>
              <a:rPr lang="en-US" sz="2400" b="1" dirty="0" smtClean="0">
                <a:latin typeface="Bell MT" panose="02020503060305020303" pitchFamily="18" charset="0"/>
              </a:rPr>
              <a:t>Dr. K. P. Soman</a:t>
            </a:r>
            <a:r>
              <a:rPr lang="en-US" sz="2400" b="1" dirty="0">
                <a:latin typeface="Bell MT" panose="02020503060305020303" pitchFamily="18" charset="0"/>
              </a:rPr>
              <a:t> </a:t>
            </a:r>
            <a:r>
              <a:rPr lang="en-US" sz="2400" b="1" dirty="0" smtClean="0">
                <a:latin typeface="Bell MT" panose="02020503060305020303" pitchFamily="18" charset="0"/>
              </a:rPr>
              <a:t>(Professor &amp; Head)</a:t>
            </a:r>
          </a:p>
          <a:p>
            <a:r>
              <a:rPr lang="en-US" sz="2400" b="1" dirty="0" smtClean="0">
                <a:latin typeface="Bell MT" panose="02020503060305020303" pitchFamily="18" charset="0"/>
              </a:rPr>
              <a:t>11-11-2017.</a:t>
            </a:r>
          </a:p>
        </p:txBody>
      </p:sp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8224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Architecture</a:t>
            </a:r>
            <a:endParaRPr lang="en-US" b="1" dirty="0">
              <a:latin typeface="Bell MT" panose="02020503060305020303" pitchFamily="18" charset="0"/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94459" y="2122648"/>
            <a:ext cx="8666278" cy="2632523"/>
            <a:chOff x="99901" y="1965839"/>
            <a:chExt cx="8666278" cy="2632523"/>
          </a:xfrm>
        </p:grpSpPr>
        <p:grpSp>
          <p:nvGrpSpPr>
            <p:cNvPr id="7" name="Group 6"/>
            <p:cNvGrpSpPr/>
            <p:nvPr/>
          </p:nvGrpSpPr>
          <p:grpSpPr>
            <a:xfrm>
              <a:off x="189593" y="2674027"/>
              <a:ext cx="1388607" cy="1332028"/>
              <a:chOff x="612775" y="2706573"/>
              <a:chExt cx="1388607" cy="133202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12775" y="3048001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6762" y="2860335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37757" y="2706573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59435" y="2693860"/>
              <a:ext cx="1472290" cy="1362813"/>
              <a:chOff x="3184071" y="2667737"/>
              <a:chExt cx="1472290" cy="136281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184071" y="3301205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303813" y="3143359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72994" y="2990962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619500" y="2816902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818161" y="2667737"/>
                <a:ext cx="838200" cy="7605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40025" y="2895600"/>
              <a:ext cx="1165908" cy="1163705"/>
              <a:chOff x="4300308" y="2874897"/>
              <a:chExt cx="1165908" cy="116370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300308" y="3585084"/>
                <a:ext cx="476365" cy="4535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776673" y="3045393"/>
                <a:ext cx="453800" cy="4871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71601" y="3251818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70916" y="2874897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403725" y="3392597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008793" y="2977473"/>
              <a:ext cx="1323969" cy="1151630"/>
              <a:chOff x="5766707" y="2941937"/>
              <a:chExt cx="1323969" cy="115163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766707" y="3729512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890531" y="3577115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042930" y="3464491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172200" y="3327319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47730" y="3193240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21900" y="3048001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685183" y="2941937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97" name="Group 4096"/>
            <p:cNvGrpSpPr/>
            <p:nvPr/>
          </p:nvGrpSpPr>
          <p:grpSpPr>
            <a:xfrm>
              <a:off x="7353995" y="2741778"/>
              <a:ext cx="144236" cy="1856584"/>
              <a:chOff x="7353995" y="2741778"/>
              <a:chExt cx="144236" cy="1856584"/>
            </a:xfrm>
          </p:grpSpPr>
          <p:sp>
            <p:nvSpPr>
              <p:cNvPr id="85" name="Rectangle 84"/>
              <p:cNvSpPr/>
              <p:nvPr/>
            </p:nvSpPr>
            <p:spPr>
              <a:xfrm flipV="1">
                <a:off x="7353995" y="2977473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V="1">
                <a:off x="7353995" y="3239123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flipV="1">
                <a:off x="7353995" y="345438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7410465" y="3732176"/>
                <a:ext cx="58511" cy="8621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Connector 89"/>
              <p:cNvSpPr/>
              <p:nvPr/>
            </p:nvSpPr>
            <p:spPr>
              <a:xfrm>
                <a:off x="7412506" y="3962948"/>
                <a:ext cx="58511" cy="8621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7381209" y="447936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7353995" y="274177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01" name="Group 4100"/>
            <p:cNvGrpSpPr/>
            <p:nvPr/>
          </p:nvGrpSpPr>
          <p:grpSpPr>
            <a:xfrm>
              <a:off x="8082642" y="3102887"/>
              <a:ext cx="235860" cy="809315"/>
              <a:chOff x="8082642" y="3102887"/>
              <a:chExt cx="235860" cy="809315"/>
            </a:xfrm>
          </p:grpSpPr>
          <p:sp>
            <p:nvSpPr>
              <p:cNvPr id="95" name="Flowchart: Connector 94"/>
              <p:cNvSpPr/>
              <p:nvPr/>
            </p:nvSpPr>
            <p:spPr>
              <a:xfrm>
                <a:off x="8082642" y="3102887"/>
                <a:ext cx="235860" cy="22020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Connector 96"/>
              <p:cNvSpPr/>
              <p:nvPr/>
            </p:nvSpPr>
            <p:spPr>
              <a:xfrm>
                <a:off x="8082642" y="3692000"/>
                <a:ext cx="235860" cy="22020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itle 1"/>
            <p:cNvSpPr txBox="1">
              <a:spLocks/>
            </p:cNvSpPr>
            <p:nvPr/>
          </p:nvSpPr>
          <p:spPr>
            <a:xfrm>
              <a:off x="99901" y="1965839"/>
              <a:ext cx="1550981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M x M x 3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06" name="Title 1"/>
            <p:cNvSpPr txBox="1">
              <a:spLocks/>
            </p:cNvSpPr>
            <p:nvPr/>
          </p:nvSpPr>
          <p:spPr>
            <a:xfrm>
              <a:off x="2248358" y="2039662"/>
              <a:ext cx="1662960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C1 x C1 x N1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3903832" y="2240578"/>
              <a:ext cx="1713200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P x P x N1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7093422" y="2280782"/>
              <a:ext cx="521146" cy="355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FC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20" name="Title 1"/>
            <p:cNvSpPr txBox="1">
              <a:spLocks/>
            </p:cNvSpPr>
            <p:nvPr/>
          </p:nvSpPr>
          <p:spPr>
            <a:xfrm>
              <a:off x="7701641" y="2406137"/>
              <a:ext cx="1064538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+mn-lt"/>
                </a:rPr>
                <a:t>Output</a:t>
              </a:r>
              <a:endParaRPr lang="en-US" sz="1800" b="1" dirty="0">
                <a:latin typeface="+mn-lt"/>
              </a:endParaRPr>
            </a:p>
          </p:txBody>
        </p:sp>
      </p:grpSp>
      <p:sp>
        <p:nvSpPr>
          <p:cNvPr id="130" name="Title 1"/>
          <p:cNvSpPr txBox="1">
            <a:spLocks/>
          </p:cNvSpPr>
          <p:nvPr/>
        </p:nvSpPr>
        <p:spPr>
          <a:xfrm>
            <a:off x="941853" y="4247208"/>
            <a:ext cx="1970082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N1 - F1 x F1 x 3</a:t>
            </a:r>
            <a:endParaRPr lang="en-US" sz="2400" b="1" dirty="0">
              <a:latin typeface="+mn-lt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94458" y="5171457"/>
            <a:ext cx="2986658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C1 = ( (M-F1+2Z)/S1)+1</a:t>
            </a:r>
            <a:endParaRPr lang="en-US" sz="2400" b="1" dirty="0">
              <a:latin typeface="+mn-lt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513581" y="5183085"/>
            <a:ext cx="2986658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P1 = C1/PS</a:t>
            </a:r>
            <a:endParaRPr lang="en-US" sz="2400" b="1" dirty="0">
              <a:latin typeface="+mn-lt"/>
            </a:endParaRPr>
          </a:p>
        </p:txBody>
      </p:sp>
      <p:sp>
        <p:nvSpPr>
          <p:cNvPr id="73" name="Flowchart: Connector 72"/>
          <p:cNvSpPr/>
          <p:nvPr/>
        </p:nvSpPr>
        <p:spPr>
          <a:xfrm flipH="1">
            <a:off x="7423609" y="4304814"/>
            <a:ext cx="45719" cy="7372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3754220" y="4252164"/>
            <a:ext cx="2196919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N2 – F2 x F2 x N1</a:t>
            </a:r>
            <a:endParaRPr lang="en-US" sz="2400" b="1" dirty="0">
              <a:latin typeface="+mn-lt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495840" y="2295928"/>
            <a:ext cx="1662960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C2 x C2 x N2</a:t>
            </a:r>
            <a:endParaRPr lang="en-US" sz="2400" b="1" dirty="0">
              <a:latin typeface="+mn-lt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5042015" y="5195456"/>
            <a:ext cx="2986658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C2 = ( (P-F2+2Z)/S2)+1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09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Architecture – TB &amp; ML</a:t>
            </a:r>
            <a:endParaRPr lang="en-US" b="1" dirty="0">
              <a:latin typeface="Bell MT" panose="02020503060305020303" pitchFamily="18" charset="0"/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94459" y="2122648"/>
            <a:ext cx="8666278" cy="2632523"/>
            <a:chOff x="99901" y="1965839"/>
            <a:chExt cx="8666278" cy="2632523"/>
          </a:xfrm>
        </p:grpSpPr>
        <p:grpSp>
          <p:nvGrpSpPr>
            <p:cNvPr id="7" name="Group 6"/>
            <p:cNvGrpSpPr/>
            <p:nvPr/>
          </p:nvGrpSpPr>
          <p:grpSpPr>
            <a:xfrm>
              <a:off x="189593" y="2674027"/>
              <a:ext cx="1388607" cy="1332028"/>
              <a:chOff x="612775" y="2706573"/>
              <a:chExt cx="1388607" cy="133202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12775" y="3048001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6762" y="2860335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37757" y="2706573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59435" y="2693860"/>
              <a:ext cx="1472290" cy="1362813"/>
              <a:chOff x="3184071" y="2667737"/>
              <a:chExt cx="1472290" cy="136281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184071" y="3301205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303813" y="3143359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72994" y="2990962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619500" y="2816902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818161" y="2667737"/>
                <a:ext cx="838200" cy="7605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40025" y="2895600"/>
              <a:ext cx="1165908" cy="1163705"/>
              <a:chOff x="4300308" y="2874897"/>
              <a:chExt cx="1165908" cy="116370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300308" y="3585084"/>
                <a:ext cx="476365" cy="4535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776673" y="3045393"/>
                <a:ext cx="453800" cy="4871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71601" y="3251818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70916" y="2874897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403725" y="3392597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008793" y="2977473"/>
              <a:ext cx="1323969" cy="1151630"/>
              <a:chOff x="5766707" y="2941937"/>
              <a:chExt cx="1323969" cy="115163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766707" y="3729512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890531" y="3577115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042930" y="3464491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172200" y="3327319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47730" y="3193240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21900" y="3048001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685183" y="2941937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97" name="Group 4096"/>
            <p:cNvGrpSpPr/>
            <p:nvPr/>
          </p:nvGrpSpPr>
          <p:grpSpPr>
            <a:xfrm>
              <a:off x="7353995" y="2741778"/>
              <a:ext cx="144236" cy="1856584"/>
              <a:chOff x="7353995" y="2741778"/>
              <a:chExt cx="144236" cy="1856584"/>
            </a:xfrm>
          </p:grpSpPr>
          <p:sp>
            <p:nvSpPr>
              <p:cNvPr id="85" name="Rectangle 84"/>
              <p:cNvSpPr/>
              <p:nvPr/>
            </p:nvSpPr>
            <p:spPr>
              <a:xfrm flipV="1">
                <a:off x="7353995" y="2977473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V="1">
                <a:off x="7353995" y="3239123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flipV="1">
                <a:off x="7353995" y="345438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7410465" y="3732176"/>
                <a:ext cx="58511" cy="8621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Connector 89"/>
              <p:cNvSpPr/>
              <p:nvPr/>
            </p:nvSpPr>
            <p:spPr>
              <a:xfrm>
                <a:off x="7412506" y="3962948"/>
                <a:ext cx="58511" cy="8621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7381209" y="447936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7353995" y="274177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01" name="Group 4100"/>
            <p:cNvGrpSpPr/>
            <p:nvPr/>
          </p:nvGrpSpPr>
          <p:grpSpPr>
            <a:xfrm>
              <a:off x="8082642" y="3102887"/>
              <a:ext cx="235860" cy="809315"/>
              <a:chOff x="8082642" y="3102887"/>
              <a:chExt cx="235860" cy="809315"/>
            </a:xfrm>
          </p:grpSpPr>
          <p:sp>
            <p:nvSpPr>
              <p:cNvPr id="95" name="Flowchart: Connector 94"/>
              <p:cNvSpPr/>
              <p:nvPr/>
            </p:nvSpPr>
            <p:spPr>
              <a:xfrm>
                <a:off x="8082642" y="3102887"/>
                <a:ext cx="235860" cy="22020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Connector 96"/>
              <p:cNvSpPr/>
              <p:nvPr/>
            </p:nvSpPr>
            <p:spPr>
              <a:xfrm>
                <a:off x="8082642" y="3692000"/>
                <a:ext cx="235860" cy="22020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itle 1"/>
            <p:cNvSpPr txBox="1">
              <a:spLocks/>
            </p:cNvSpPr>
            <p:nvPr/>
          </p:nvSpPr>
          <p:spPr>
            <a:xfrm>
              <a:off x="99901" y="1965839"/>
              <a:ext cx="1550981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20 x 20 x 3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06" name="Title 1"/>
            <p:cNvSpPr txBox="1">
              <a:spLocks/>
            </p:cNvSpPr>
            <p:nvPr/>
          </p:nvSpPr>
          <p:spPr>
            <a:xfrm>
              <a:off x="2248358" y="2039662"/>
              <a:ext cx="1662960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18 x 18 x 7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3903832" y="2240578"/>
              <a:ext cx="1713200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9 x 9 x 7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7093421" y="2280782"/>
              <a:ext cx="608219" cy="355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100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20" name="Title 1"/>
            <p:cNvSpPr txBox="1">
              <a:spLocks/>
            </p:cNvSpPr>
            <p:nvPr/>
          </p:nvSpPr>
          <p:spPr>
            <a:xfrm>
              <a:off x="7701641" y="2406137"/>
              <a:ext cx="1064538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+mn-lt"/>
                </a:rPr>
                <a:t>2</a:t>
              </a:r>
              <a:endParaRPr lang="en-US" sz="1800" b="1" dirty="0">
                <a:latin typeface="+mn-lt"/>
              </a:endParaRPr>
            </a:p>
          </p:txBody>
        </p:sp>
      </p:grpSp>
      <p:sp>
        <p:nvSpPr>
          <p:cNvPr id="130" name="Title 1"/>
          <p:cNvSpPr txBox="1">
            <a:spLocks/>
          </p:cNvSpPr>
          <p:nvPr/>
        </p:nvSpPr>
        <p:spPr>
          <a:xfrm>
            <a:off x="941853" y="4247208"/>
            <a:ext cx="1970082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7 - 3 x 3 x 3</a:t>
            </a:r>
            <a:endParaRPr lang="en-US" sz="2400" b="1" dirty="0">
              <a:latin typeface="+mn-lt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94458" y="5171457"/>
            <a:ext cx="2986658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C1 = ( (20-3+0)/1)+1</a:t>
            </a:r>
            <a:endParaRPr lang="en-US" sz="2400" b="1" dirty="0">
              <a:latin typeface="+mn-lt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513581" y="5183085"/>
            <a:ext cx="2986658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P1 = 18/2</a:t>
            </a:r>
            <a:endParaRPr lang="en-US" sz="2400" b="1" dirty="0">
              <a:latin typeface="+mn-lt"/>
            </a:endParaRPr>
          </a:p>
        </p:txBody>
      </p:sp>
      <p:sp>
        <p:nvSpPr>
          <p:cNvPr id="73" name="Flowchart: Connector 72"/>
          <p:cNvSpPr/>
          <p:nvPr/>
        </p:nvSpPr>
        <p:spPr>
          <a:xfrm flipH="1">
            <a:off x="7423609" y="4304814"/>
            <a:ext cx="45719" cy="7372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3754220" y="4252164"/>
            <a:ext cx="2196919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12 – 2 x 2 x 7</a:t>
            </a:r>
            <a:endParaRPr lang="en-US" sz="2400" b="1" dirty="0">
              <a:latin typeface="+mn-lt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495840" y="2295928"/>
            <a:ext cx="1662960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8 x 8 x 12</a:t>
            </a:r>
            <a:endParaRPr lang="en-US" sz="2400" b="1" dirty="0">
              <a:latin typeface="+mn-lt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5042015" y="5195456"/>
            <a:ext cx="2986658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C2 = ( (9-2+0)/1)+1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5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7"/>
            <a:ext cx="8921749" cy="434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CONVOLUTION</a:t>
            </a:r>
            <a:endParaRPr lang="en-US" b="1" dirty="0">
              <a:latin typeface="Bell MT" panose="02020503060305020303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90458"/>
              </p:ext>
            </p:extLst>
          </p:nvPr>
        </p:nvGraphicFramePr>
        <p:xfrm>
          <a:off x="460375" y="2113694"/>
          <a:ext cx="2054225" cy="207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9" name="Equation" r:id="rId6" imgW="1130040" imgH="1143000" progId="Equation.DSMT4">
                  <p:embed/>
                </p:oleObj>
              </mc:Choice>
              <mc:Fallback>
                <p:oleObj name="Equation" r:id="rId6" imgW="113004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375" y="2113694"/>
                        <a:ext cx="2054225" cy="2077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47477"/>
              </p:ext>
            </p:extLst>
          </p:nvPr>
        </p:nvGraphicFramePr>
        <p:xfrm>
          <a:off x="3011487" y="2114550"/>
          <a:ext cx="205422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0" name="Equation" r:id="rId8" imgW="1130040" imgH="1143000" progId="Equation.DSMT4">
                  <p:embed/>
                </p:oleObj>
              </mc:Choice>
              <mc:Fallback>
                <p:oleObj name="Equation" r:id="rId8" imgW="1130040" imgH="1143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7" y="2114550"/>
                        <a:ext cx="205422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875307"/>
              </p:ext>
            </p:extLst>
          </p:nvPr>
        </p:nvGraphicFramePr>
        <p:xfrm>
          <a:off x="5641974" y="2081893"/>
          <a:ext cx="205422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1" name="Equation" r:id="rId10" imgW="1130040" imgH="1143000" progId="Equation.DSMT4">
                  <p:embed/>
                </p:oleObj>
              </mc:Choice>
              <mc:Fallback>
                <p:oleObj name="Equation" r:id="rId10" imgW="1130040" imgH="1143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4" y="2081893"/>
                        <a:ext cx="205422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062767"/>
              </p:ext>
            </p:extLst>
          </p:nvPr>
        </p:nvGraphicFramePr>
        <p:xfrm>
          <a:off x="708025" y="4583113"/>
          <a:ext cx="152241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2" name="Equation" r:id="rId12" imgW="838080" imgH="711000" progId="Equation.DSMT4">
                  <p:embed/>
                </p:oleObj>
              </mc:Choice>
              <mc:Fallback>
                <p:oleObj name="Equation" r:id="rId12" imgW="83808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4583113"/>
                        <a:ext cx="152241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84638"/>
              </p:ext>
            </p:extLst>
          </p:nvPr>
        </p:nvGraphicFramePr>
        <p:xfrm>
          <a:off x="3150733" y="4572000"/>
          <a:ext cx="152241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3" name="Equation" r:id="rId14" imgW="838080" imgH="711000" progId="Equation.DSMT4">
                  <p:embed/>
                </p:oleObj>
              </mc:Choice>
              <mc:Fallback>
                <p:oleObj name="Equation" r:id="rId14" imgW="838080" imgH="711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733" y="4572000"/>
                        <a:ext cx="152241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64488"/>
              </p:ext>
            </p:extLst>
          </p:nvPr>
        </p:nvGraphicFramePr>
        <p:xfrm>
          <a:off x="5867400" y="4572000"/>
          <a:ext cx="15224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4" name="Equation" r:id="rId16" imgW="838080" imgH="711000" progId="Equation.DSMT4">
                  <p:embed/>
                </p:oleObj>
              </mc:Choice>
              <mc:Fallback>
                <p:oleObj name="Equation" r:id="rId16" imgW="838080" imgH="711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72000"/>
                        <a:ext cx="152241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7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7"/>
            <a:ext cx="8921749" cy="434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172199"/>
            <a:ext cx="8077200" cy="679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CONVOLUTION</a:t>
            </a:r>
            <a:endParaRPr lang="en-US" b="1" dirty="0">
              <a:latin typeface="Bell MT" panose="02020503060305020303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061826"/>
              </p:ext>
            </p:extLst>
          </p:nvPr>
        </p:nvGraphicFramePr>
        <p:xfrm>
          <a:off x="155575" y="1709893"/>
          <a:ext cx="2054225" cy="207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2" name="Equation" r:id="rId6" imgW="1130040" imgH="1143000" progId="Equation.DSMT4">
                  <p:embed/>
                </p:oleObj>
              </mc:Choice>
              <mc:Fallback>
                <p:oleObj name="Equation" r:id="rId6" imgW="113004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575" y="1709893"/>
                        <a:ext cx="2054225" cy="2077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19421"/>
              </p:ext>
            </p:extLst>
          </p:nvPr>
        </p:nvGraphicFramePr>
        <p:xfrm>
          <a:off x="1469570" y="3715486"/>
          <a:ext cx="152241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3" name="Equation" r:id="rId8" imgW="838080" imgH="711000" progId="Equation.DSMT4">
                  <p:embed/>
                </p:oleObj>
              </mc:Choice>
              <mc:Fallback>
                <p:oleObj name="Equation" r:id="rId8" imgW="8380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570" y="3715486"/>
                        <a:ext cx="152241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19787"/>
              </p:ext>
            </p:extLst>
          </p:nvPr>
        </p:nvGraphicFramePr>
        <p:xfrm>
          <a:off x="3294741" y="1639036"/>
          <a:ext cx="205422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4" name="Equation" r:id="rId10" imgW="1130040" imgH="1143000" progId="Equation.DSMT4">
                  <p:embed/>
                </p:oleObj>
              </mc:Choice>
              <mc:Fallback>
                <p:oleObj name="Equation" r:id="rId10" imgW="1130040" imgH="1143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741" y="1639036"/>
                        <a:ext cx="205422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504743"/>
              </p:ext>
            </p:extLst>
          </p:nvPr>
        </p:nvGraphicFramePr>
        <p:xfrm>
          <a:off x="4564514" y="3715486"/>
          <a:ext cx="15224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5" name="Equation" r:id="rId12" imgW="838080" imgH="711000" progId="Equation.DSMT4">
                  <p:embed/>
                </p:oleObj>
              </mc:Choice>
              <mc:Fallback>
                <p:oleObj name="Equation" r:id="rId12" imgW="838080" imgH="711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514" y="3715486"/>
                        <a:ext cx="152241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71899"/>
              </p:ext>
            </p:extLst>
          </p:nvPr>
        </p:nvGraphicFramePr>
        <p:xfrm>
          <a:off x="155575" y="4876800"/>
          <a:ext cx="168275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6" name="Equation" r:id="rId14" imgW="927000" imgH="711000" progId="Equation.DSMT4">
                  <p:embed/>
                </p:oleObj>
              </mc:Choice>
              <mc:Fallback>
                <p:oleObj name="Equation" r:id="rId14" imgW="927000" imgH="711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4876800"/>
                        <a:ext cx="1682750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326321"/>
              </p:ext>
            </p:extLst>
          </p:nvPr>
        </p:nvGraphicFramePr>
        <p:xfrm>
          <a:off x="3657600" y="4945289"/>
          <a:ext cx="152241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7" name="Equation" r:id="rId16" imgW="838080" imgH="711000" progId="Equation.DSMT4">
                  <p:embed/>
                </p:oleObj>
              </mc:Choice>
              <mc:Fallback>
                <p:oleObj name="Equation" r:id="rId16" imgW="838080" imgH="711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45289"/>
                        <a:ext cx="152241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657887"/>
              </p:ext>
            </p:extLst>
          </p:nvPr>
        </p:nvGraphicFramePr>
        <p:xfrm>
          <a:off x="6523717" y="1580340"/>
          <a:ext cx="205422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8" name="Equation" r:id="rId18" imgW="1130300" imgH="1143000" progId="Equation.DSMT4">
                  <p:embed/>
                </p:oleObj>
              </mc:Choice>
              <mc:Fallback>
                <p:oleObj name="Equation" r:id="rId18" imgW="1130300" imgH="1143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717" y="1580340"/>
                        <a:ext cx="205422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84581"/>
              </p:ext>
            </p:extLst>
          </p:nvPr>
        </p:nvGraphicFramePr>
        <p:xfrm>
          <a:off x="7648007" y="3704600"/>
          <a:ext cx="15224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9" name="Equation" r:id="rId20" imgW="838200" imgH="711200" progId="Equation.DSMT4">
                  <p:embed/>
                </p:oleObj>
              </mc:Choice>
              <mc:Fallback>
                <p:oleObj name="Equation" r:id="rId20" imgW="838200" imgH="71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007" y="3704600"/>
                        <a:ext cx="152241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20608"/>
              </p:ext>
            </p:extLst>
          </p:nvPr>
        </p:nvGraphicFramePr>
        <p:xfrm>
          <a:off x="6781800" y="4953000"/>
          <a:ext cx="14065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0" name="Equation" r:id="rId22" imgW="774364" imgH="710891" progId="Equation.DSMT4">
                  <p:embed/>
                </p:oleObj>
              </mc:Choice>
              <mc:Fallback>
                <p:oleObj name="Equation" r:id="rId22" imgW="774364" imgH="710891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53000"/>
                        <a:ext cx="140652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7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7"/>
            <a:ext cx="8921749" cy="434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248399"/>
            <a:ext cx="8077200" cy="603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CONVOLUTION</a:t>
            </a:r>
            <a:endParaRPr lang="en-US" b="1" dirty="0">
              <a:latin typeface="Bell MT" panose="02020503060305020303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39803"/>
              </p:ext>
            </p:extLst>
          </p:nvPr>
        </p:nvGraphicFramePr>
        <p:xfrm>
          <a:off x="-17463" y="5773738"/>
          <a:ext cx="87899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" name="Equation" r:id="rId6" imgW="5956200" imgH="253800" progId="Equation.DSMT4">
                  <p:embed/>
                </p:oleObj>
              </mc:Choice>
              <mc:Fallback>
                <p:oleObj name="Equation" r:id="rId6" imgW="595620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5773738"/>
                        <a:ext cx="87899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36567"/>
              </p:ext>
            </p:extLst>
          </p:nvPr>
        </p:nvGraphicFramePr>
        <p:xfrm>
          <a:off x="155575" y="1730933"/>
          <a:ext cx="2054225" cy="207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" name="Equation" r:id="rId8" imgW="1130040" imgH="1143000" progId="Equation.DSMT4">
                  <p:embed/>
                </p:oleObj>
              </mc:Choice>
              <mc:Fallback>
                <p:oleObj name="Equation" r:id="rId8" imgW="1130040" imgH="1143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730933"/>
                        <a:ext cx="2054225" cy="207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66943"/>
              </p:ext>
            </p:extLst>
          </p:nvPr>
        </p:nvGraphicFramePr>
        <p:xfrm>
          <a:off x="3011487" y="1699863"/>
          <a:ext cx="205422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" name="Equation" r:id="rId10" imgW="1130300" imgH="1143000" progId="Equation.DSMT4">
                  <p:embed/>
                </p:oleObj>
              </mc:Choice>
              <mc:Fallback>
                <p:oleObj name="Equation" r:id="rId10" imgW="1130300" imgH="1143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7" y="1699863"/>
                        <a:ext cx="205422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841683"/>
              </p:ext>
            </p:extLst>
          </p:nvPr>
        </p:nvGraphicFramePr>
        <p:xfrm>
          <a:off x="5641974" y="1721635"/>
          <a:ext cx="205422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8" name="Equation" r:id="rId12" imgW="1130300" imgH="1143000" progId="Equation.DSMT4">
                  <p:embed/>
                </p:oleObj>
              </mc:Choice>
              <mc:Fallback>
                <p:oleObj name="Equation" r:id="rId12" imgW="1130300" imgH="1143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4" y="1721635"/>
                        <a:ext cx="205422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2940"/>
              </p:ext>
            </p:extLst>
          </p:nvPr>
        </p:nvGraphicFramePr>
        <p:xfrm>
          <a:off x="289379" y="4419600"/>
          <a:ext cx="152241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name="Equation" r:id="rId14" imgW="838080" imgH="711000" progId="Equation.DSMT4">
                  <p:embed/>
                </p:oleObj>
              </mc:Choice>
              <mc:Fallback>
                <p:oleObj name="Equation" r:id="rId14" imgW="838080" imgH="711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79" y="4419600"/>
                        <a:ext cx="152241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114575"/>
              </p:ext>
            </p:extLst>
          </p:nvPr>
        </p:nvGraphicFramePr>
        <p:xfrm>
          <a:off x="3383417" y="4419600"/>
          <a:ext cx="15224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Equation" r:id="rId16" imgW="838200" imgH="711200" progId="Equation.DSMT4">
                  <p:embed/>
                </p:oleObj>
              </mc:Choice>
              <mc:Fallback>
                <p:oleObj name="Equation" r:id="rId16" imgW="838200" imgH="71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417" y="4419600"/>
                        <a:ext cx="152241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6320"/>
              </p:ext>
            </p:extLst>
          </p:nvPr>
        </p:nvGraphicFramePr>
        <p:xfrm>
          <a:off x="6467929" y="4410075"/>
          <a:ext cx="152241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" name="Equation" r:id="rId18" imgW="838200" imgH="711200" progId="Equation.DSMT4">
                  <p:embed/>
                </p:oleObj>
              </mc:Choice>
              <mc:Fallback>
                <p:oleObj name="Equation" r:id="rId18" imgW="838200" imgH="71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929" y="4410075"/>
                        <a:ext cx="152241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73202"/>
              </p:ext>
            </p:extLst>
          </p:nvPr>
        </p:nvGraphicFramePr>
        <p:xfrm>
          <a:off x="155575" y="4046538"/>
          <a:ext cx="85344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Equation" r:id="rId20" imgW="5524200" imgH="253800" progId="Equation.DSMT4">
                  <p:embed/>
                </p:oleObj>
              </mc:Choice>
              <mc:Fallback>
                <p:oleObj name="Equation" r:id="rId20" imgW="55242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4046538"/>
                        <a:ext cx="85344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1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7"/>
            <a:ext cx="8921749" cy="4348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CONVOLUTION</a:t>
            </a:r>
            <a:endParaRPr lang="en-US" b="1" dirty="0">
              <a:latin typeface="Bell MT" panose="02020503060305020303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463616"/>
              </p:ext>
            </p:extLst>
          </p:nvPr>
        </p:nvGraphicFramePr>
        <p:xfrm>
          <a:off x="7282995" y="1795009"/>
          <a:ext cx="14287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" name="Equation" r:id="rId6" imgW="787320" imgH="711000" progId="Equation.DSMT4">
                  <p:embed/>
                </p:oleObj>
              </mc:Choice>
              <mc:Fallback>
                <p:oleObj name="Equation" r:id="rId6" imgW="787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995" y="1795009"/>
                        <a:ext cx="14287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851"/>
              </p:ext>
            </p:extLst>
          </p:nvPr>
        </p:nvGraphicFramePr>
        <p:xfrm>
          <a:off x="189593" y="1905000"/>
          <a:ext cx="16827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2" name="Equation" r:id="rId8" imgW="927000" imgH="711000" progId="Equation.DSMT4">
                  <p:embed/>
                </p:oleObj>
              </mc:Choice>
              <mc:Fallback>
                <p:oleObj name="Equation" r:id="rId8" imgW="9270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93" y="1905000"/>
                        <a:ext cx="16827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873610"/>
              </p:ext>
            </p:extLst>
          </p:nvPr>
        </p:nvGraphicFramePr>
        <p:xfrm>
          <a:off x="2286000" y="1905000"/>
          <a:ext cx="15224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3" name="Equation" r:id="rId10" imgW="838080" imgH="711000" progId="Equation.DSMT4">
                  <p:embed/>
                </p:oleObj>
              </mc:Choice>
              <mc:Fallback>
                <p:oleObj name="Equation" r:id="rId10" imgW="8380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1522412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8709"/>
              </p:ext>
            </p:extLst>
          </p:nvPr>
        </p:nvGraphicFramePr>
        <p:xfrm>
          <a:off x="4321854" y="1905000"/>
          <a:ext cx="14065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4" name="Equation" r:id="rId12" imgW="774360" imgH="711000" progId="Equation.DSMT4">
                  <p:embed/>
                </p:oleObj>
              </mc:Choice>
              <mc:Fallback>
                <p:oleObj name="Equation" r:id="rId12" imgW="7743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854" y="1905000"/>
                        <a:ext cx="140652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42187"/>
              </p:ext>
            </p:extLst>
          </p:nvPr>
        </p:nvGraphicFramePr>
        <p:xfrm>
          <a:off x="136863" y="4003674"/>
          <a:ext cx="883954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5" name="Equation" r:id="rId14" imgW="5956200" imgH="253800" progId="Equation.DSMT4">
                  <p:embed/>
                </p:oleObj>
              </mc:Choice>
              <mc:Fallback>
                <p:oleObj name="Equation" r:id="rId14" imgW="59562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63" y="4003674"/>
                        <a:ext cx="883954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560047"/>
              </p:ext>
            </p:extLst>
          </p:nvPr>
        </p:nvGraphicFramePr>
        <p:xfrm>
          <a:off x="155575" y="3412549"/>
          <a:ext cx="882082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6" name="Equation" r:id="rId16" imgW="5524200" imgH="253800" progId="Equation.DSMT4">
                  <p:embed/>
                </p:oleObj>
              </mc:Choice>
              <mc:Fallback>
                <p:oleObj name="Equation" r:id="rId16" imgW="5524200" imgH="2538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412549"/>
                        <a:ext cx="882082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7780"/>
              </p:ext>
            </p:extLst>
          </p:nvPr>
        </p:nvGraphicFramePr>
        <p:xfrm>
          <a:off x="87311" y="4601944"/>
          <a:ext cx="6591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7" name="Equation" r:id="rId18" imgW="1295280" imgH="241200" progId="Equation.DSMT4">
                  <p:embed/>
                </p:oleObj>
              </mc:Choice>
              <mc:Fallback>
                <p:oleObj name="Equation" r:id="rId18" imgW="129528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1" y="4601944"/>
                        <a:ext cx="65913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321854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0"/>
              </a:rPr>
              <a:t>CS231n: Convolutional Neural Networks for Visual Recognition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71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248399"/>
            <a:ext cx="8077200" cy="603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Architecture – TB &amp; ML</a:t>
            </a:r>
            <a:endParaRPr lang="en-US" b="1" dirty="0">
              <a:latin typeface="Bell MT" panose="02020503060305020303" pitchFamily="18" charset="0"/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94459" y="2122648"/>
            <a:ext cx="8666278" cy="2632523"/>
            <a:chOff x="99901" y="1965839"/>
            <a:chExt cx="8666278" cy="2632523"/>
          </a:xfrm>
        </p:grpSpPr>
        <p:grpSp>
          <p:nvGrpSpPr>
            <p:cNvPr id="7" name="Group 6"/>
            <p:cNvGrpSpPr/>
            <p:nvPr/>
          </p:nvGrpSpPr>
          <p:grpSpPr>
            <a:xfrm>
              <a:off x="189593" y="2674027"/>
              <a:ext cx="1388607" cy="1332028"/>
              <a:chOff x="612775" y="2706573"/>
              <a:chExt cx="1388607" cy="133202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12775" y="3048001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6762" y="2860335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37757" y="2706573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59435" y="2693860"/>
              <a:ext cx="1472290" cy="1362813"/>
              <a:chOff x="3184071" y="2667737"/>
              <a:chExt cx="1472290" cy="136281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184071" y="3301205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303813" y="3143359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72994" y="2990962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619500" y="2816902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818161" y="2667737"/>
                <a:ext cx="838200" cy="7605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40025" y="2895600"/>
              <a:ext cx="1165908" cy="1163705"/>
              <a:chOff x="4300308" y="2874897"/>
              <a:chExt cx="1165908" cy="116370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300308" y="3585084"/>
                <a:ext cx="476365" cy="4535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776673" y="3045393"/>
                <a:ext cx="453800" cy="4871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71601" y="3251818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70916" y="2874897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403725" y="3392597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008793" y="2977473"/>
              <a:ext cx="1323969" cy="1151630"/>
              <a:chOff x="5766707" y="2941937"/>
              <a:chExt cx="1323969" cy="115163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766707" y="3729512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890531" y="3577115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042930" y="3464491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172200" y="3327319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47730" y="3193240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21900" y="3048001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685183" y="2941937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97" name="Group 4096"/>
            <p:cNvGrpSpPr/>
            <p:nvPr/>
          </p:nvGrpSpPr>
          <p:grpSpPr>
            <a:xfrm>
              <a:off x="7353995" y="2741778"/>
              <a:ext cx="144236" cy="1856584"/>
              <a:chOff x="7353995" y="2741778"/>
              <a:chExt cx="144236" cy="1856584"/>
            </a:xfrm>
          </p:grpSpPr>
          <p:sp>
            <p:nvSpPr>
              <p:cNvPr id="85" name="Rectangle 84"/>
              <p:cNvSpPr/>
              <p:nvPr/>
            </p:nvSpPr>
            <p:spPr>
              <a:xfrm flipV="1">
                <a:off x="7353995" y="2977473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V="1">
                <a:off x="7353995" y="3239123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flipV="1">
                <a:off x="7353995" y="345438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7410465" y="3732176"/>
                <a:ext cx="58511" cy="8621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Connector 89"/>
              <p:cNvSpPr/>
              <p:nvPr/>
            </p:nvSpPr>
            <p:spPr>
              <a:xfrm>
                <a:off x="7412506" y="3962948"/>
                <a:ext cx="58511" cy="8621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7381209" y="447936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7353995" y="274177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01" name="Group 4100"/>
            <p:cNvGrpSpPr/>
            <p:nvPr/>
          </p:nvGrpSpPr>
          <p:grpSpPr>
            <a:xfrm>
              <a:off x="8082642" y="3102887"/>
              <a:ext cx="235860" cy="809315"/>
              <a:chOff x="8082642" y="3102887"/>
              <a:chExt cx="235860" cy="809315"/>
            </a:xfrm>
          </p:grpSpPr>
          <p:sp>
            <p:nvSpPr>
              <p:cNvPr id="95" name="Flowchart: Connector 94"/>
              <p:cNvSpPr/>
              <p:nvPr/>
            </p:nvSpPr>
            <p:spPr>
              <a:xfrm>
                <a:off x="8082642" y="3102887"/>
                <a:ext cx="235860" cy="22020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Connector 96"/>
              <p:cNvSpPr/>
              <p:nvPr/>
            </p:nvSpPr>
            <p:spPr>
              <a:xfrm>
                <a:off x="8082642" y="3692000"/>
                <a:ext cx="235860" cy="22020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itle 1"/>
            <p:cNvSpPr txBox="1">
              <a:spLocks/>
            </p:cNvSpPr>
            <p:nvPr/>
          </p:nvSpPr>
          <p:spPr>
            <a:xfrm>
              <a:off x="99901" y="1965839"/>
              <a:ext cx="1550981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20 x 20 x 3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06" name="Title 1"/>
            <p:cNvSpPr txBox="1">
              <a:spLocks/>
            </p:cNvSpPr>
            <p:nvPr/>
          </p:nvSpPr>
          <p:spPr>
            <a:xfrm>
              <a:off x="2248358" y="2039662"/>
              <a:ext cx="1662960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18 x 18 x 7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3903832" y="2240578"/>
              <a:ext cx="1713200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9 x 9 x 7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7093421" y="2280782"/>
              <a:ext cx="608219" cy="355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100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20" name="Title 1"/>
            <p:cNvSpPr txBox="1">
              <a:spLocks/>
            </p:cNvSpPr>
            <p:nvPr/>
          </p:nvSpPr>
          <p:spPr>
            <a:xfrm>
              <a:off x="7701641" y="2406137"/>
              <a:ext cx="1064538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+mn-lt"/>
                </a:rPr>
                <a:t>2</a:t>
              </a:r>
              <a:endParaRPr lang="en-US" sz="1800" b="1" dirty="0">
                <a:latin typeface="+mn-lt"/>
              </a:endParaRPr>
            </a:p>
          </p:txBody>
        </p:sp>
      </p:grpSp>
      <p:sp>
        <p:nvSpPr>
          <p:cNvPr id="130" name="Title 1"/>
          <p:cNvSpPr txBox="1">
            <a:spLocks/>
          </p:cNvSpPr>
          <p:nvPr/>
        </p:nvSpPr>
        <p:spPr>
          <a:xfrm>
            <a:off x="941853" y="4247208"/>
            <a:ext cx="1970082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7 - 3 x 3 x 3</a:t>
            </a:r>
            <a:endParaRPr lang="en-US" sz="2400" b="1" dirty="0">
              <a:latin typeface="+mn-lt"/>
            </a:endParaRPr>
          </a:p>
        </p:txBody>
      </p:sp>
      <p:sp>
        <p:nvSpPr>
          <p:cNvPr id="73" name="Flowchart: Connector 72"/>
          <p:cNvSpPr/>
          <p:nvPr/>
        </p:nvSpPr>
        <p:spPr>
          <a:xfrm flipH="1">
            <a:off x="7423609" y="4304814"/>
            <a:ext cx="45719" cy="7372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3754220" y="4252164"/>
            <a:ext cx="2196919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12 – 2 x 2 x 7</a:t>
            </a:r>
            <a:endParaRPr lang="en-US" sz="2400" b="1" dirty="0">
              <a:latin typeface="+mn-lt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495840" y="2295928"/>
            <a:ext cx="1662960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8 x 8 x 12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284653"/>
              </p:ext>
            </p:extLst>
          </p:nvPr>
        </p:nvGraphicFramePr>
        <p:xfrm>
          <a:off x="37991" y="4831665"/>
          <a:ext cx="45497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6" name="Equation" r:id="rId6" imgW="1638000" imgH="241200" progId="Equation.DSMT4">
                  <p:embed/>
                </p:oleObj>
              </mc:Choice>
              <mc:Fallback>
                <p:oleObj name="Equation" r:id="rId6" imgW="16380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1" y="4831665"/>
                        <a:ext cx="45497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88856"/>
              </p:ext>
            </p:extLst>
          </p:nvPr>
        </p:nvGraphicFramePr>
        <p:xfrm>
          <a:off x="4321854" y="5554436"/>
          <a:ext cx="45497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7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854" y="5554436"/>
                        <a:ext cx="45497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7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248399"/>
            <a:ext cx="8077200" cy="603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Architecture – TB &amp; ML</a:t>
            </a:r>
            <a:endParaRPr lang="en-US" b="1" dirty="0">
              <a:latin typeface="Bell MT" panose="02020503060305020303" pitchFamily="18" charset="0"/>
            </a:endParaRPr>
          </a:p>
        </p:txBody>
      </p:sp>
      <p:pic>
        <p:nvPicPr>
          <p:cNvPr id="23554" name="Picture 2" descr="http://cs231n.github.io/assets/cnn/maxpoo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" y="2122713"/>
            <a:ext cx="74961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21854" y="48434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CS231n: Convolutional Neural Networks for Visual Recognition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480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28258" y="4396242"/>
            <a:ext cx="6215742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ll MT" panose="02020503060305020303" pitchFamily="18" charset="0"/>
              </a:rPr>
              <a:t>       </a:t>
            </a:r>
          </a:p>
        </p:txBody>
      </p:sp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9593" y="1600200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DATASET – Test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11150" y="1855788"/>
            <a:ext cx="2376488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Bell MT" panose="02020503060305020303" pitchFamily="18" charset="0"/>
              </a:rPr>
              <a:t>Malaria (ML)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0672" y="4380027"/>
            <a:ext cx="2777443" cy="1106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2,61,345 patches (11.3% -&gt; +)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30525" y="1903354"/>
            <a:ext cx="29718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Tuberculosis (TB)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08081" y="4464985"/>
            <a:ext cx="2605773" cy="93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3,15,142 patches (9.0% -&gt; +)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27508" y="4463398"/>
            <a:ext cx="2604862" cy="98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2,53,503 patches (0.4% -&gt; +)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61754" y="1903354"/>
            <a:ext cx="2768146" cy="810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Intestinal parasites (IP)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60375" y="2791218"/>
            <a:ext cx="8139338" cy="1166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Bell MT" panose="02020503060305020303" pitchFamily="18" charset="0"/>
              </a:rPr>
              <a:t>Train &amp; Test – 50%</a:t>
            </a:r>
          </a:p>
          <a:p>
            <a:pPr algn="l"/>
            <a:r>
              <a:rPr lang="en-US" sz="2400" b="1" dirty="0" smtClean="0">
                <a:latin typeface="Bell MT" panose="02020503060305020303" pitchFamily="18" charset="0"/>
              </a:rPr>
              <a:t>+ samples were augmented 7 times the original by flipping &amp; rotating the patches</a:t>
            </a:r>
          </a:p>
          <a:p>
            <a:pPr algn="l"/>
            <a:r>
              <a:rPr lang="en-US" sz="2400" b="1" dirty="0" smtClean="0">
                <a:latin typeface="Bell MT" panose="02020503060305020303" pitchFamily="18" charset="0"/>
              </a:rPr>
              <a:t>- Samples – 100 times the number of ‘+’ samples.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427" y="2667000"/>
            <a:ext cx="8229600" cy="17292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248399"/>
            <a:ext cx="8077200" cy="603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788657" y="1295401"/>
            <a:ext cx="5486400" cy="887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Bell MT" panose="02020503060305020303" pitchFamily="18" charset="0"/>
              </a:rPr>
              <a:t>Sample Result-Malaria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pic>
        <p:nvPicPr>
          <p:cNvPr id="10243" name="Picture 3" descr="D:\2017-2018\Uganda_microscopic_images\Results\Results\plasmodium (phone)\download (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51403"/>
            <a:ext cx="4876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itle 1"/>
          <p:cNvSpPr txBox="1">
            <a:spLocks/>
          </p:cNvSpPr>
          <p:nvPr/>
        </p:nvSpPr>
        <p:spPr>
          <a:xfrm>
            <a:off x="6019800" y="3276600"/>
            <a:ext cx="3124200" cy="106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Bell MT" panose="02020503060305020303" pitchFamily="18" charset="0"/>
              </a:rPr>
              <a:t>White box- labelled by an expert</a:t>
            </a:r>
          </a:p>
          <a:p>
            <a:endParaRPr lang="en-US" sz="6000" b="1" dirty="0" smtClean="0">
              <a:latin typeface="Bell MT" panose="02020503060305020303" pitchFamily="18" charset="0"/>
            </a:endParaRPr>
          </a:p>
          <a:p>
            <a:r>
              <a:rPr lang="en-US" sz="6000" b="1" dirty="0" smtClean="0">
                <a:latin typeface="Bell MT" panose="02020503060305020303" pitchFamily="18" charset="0"/>
              </a:rPr>
              <a:t>Red box- Detected by the machine</a:t>
            </a:r>
            <a:endParaRPr lang="en-US" sz="60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771" y="6040438"/>
            <a:ext cx="7354207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LEARNING FOR MEDICAL IMAGE PROCESSING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28258" y="4396242"/>
            <a:ext cx="6215742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ll MT" panose="02020503060305020303" pitchFamily="18" charset="0"/>
              </a:rPr>
              <a:t>       </a:t>
            </a:r>
          </a:p>
        </p:txBody>
      </p:sp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8" y="5565320"/>
            <a:ext cx="1447801" cy="12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9593" y="1600200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5576" y="1752600"/>
            <a:ext cx="735420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r>
              <a:rPr lang="en-US" sz="17600" b="1" dirty="0" smtClean="0">
                <a:latin typeface="Bell MT" panose="02020503060305020303" pitchFamily="18" charset="0"/>
              </a:rPr>
              <a:t>WHY DEEP LEARNING?</a:t>
            </a: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pic>
        <p:nvPicPr>
          <p:cNvPr id="2050" name="Picture 2" descr="C:\Users\sowmya\Desktop\machine-learning-vs-deep-learn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0" y="2438400"/>
            <a:ext cx="69396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-144463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248399"/>
            <a:ext cx="8077200" cy="603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799768" y="1025978"/>
            <a:ext cx="5486400" cy="887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Bell MT" panose="02020503060305020303" pitchFamily="18" charset="0"/>
              </a:rPr>
              <a:t>Sample Result-Tuberculosis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019800" y="3276600"/>
            <a:ext cx="3124200" cy="106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Bell MT" panose="02020503060305020303" pitchFamily="18" charset="0"/>
              </a:rPr>
              <a:t>White box- labelled by an expert</a:t>
            </a:r>
          </a:p>
          <a:p>
            <a:endParaRPr lang="en-US" sz="6000" b="1" dirty="0" smtClean="0">
              <a:latin typeface="Bell MT" panose="02020503060305020303" pitchFamily="18" charset="0"/>
            </a:endParaRPr>
          </a:p>
          <a:p>
            <a:r>
              <a:rPr lang="en-US" sz="6000" b="1" dirty="0" smtClean="0">
                <a:latin typeface="Bell MT" panose="02020503060305020303" pitchFamily="18" charset="0"/>
              </a:rPr>
              <a:t>Red box- Detected by the machine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pic>
        <p:nvPicPr>
          <p:cNvPr id="18434" name="Picture 2" descr="D:\2017-2018\Uganda_microscopic_images\Results\Results\tuberculosis\download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1753733"/>
            <a:ext cx="5681567" cy="44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-144463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248399"/>
            <a:ext cx="8077200" cy="603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799768" y="1025978"/>
            <a:ext cx="5782132" cy="887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Bell MT" panose="02020503060305020303" pitchFamily="18" charset="0"/>
              </a:rPr>
              <a:t>Sample Result-Intestinal Parasites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019800" y="3276600"/>
            <a:ext cx="3124200" cy="106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Bell MT" panose="02020503060305020303" pitchFamily="18" charset="0"/>
              </a:rPr>
              <a:t>White box- labelled by an expert</a:t>
            </a:r>
          </a:p>
          <a:p>
            <a:endParaRPr lang="en-US" sz="6000" b="1" dirty="0" smtClean="0">
              <a:latin typeface="Bell MT" panose="02020503060305020303" pitchFamily="18" charset="0"/>
            </a:endParaRPr>
          </a:p>
          <a:p>
            <a:r>
              <a:rPr lang="en-US" sz="6000" b="1" dirty="0" smtClean="0">
                <a:latin typeface="Bell MT" panose="02020503060305020303" pitchFamily="18" charset="0"/>
              </a:rPr>
              <a:t>Red box- Detected by the machine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pic>
        <p:nvPicPr>
          <p:cNvPr id="19458" name="Picture 2" descr="D:\2017-2018\Uganda_microscopic_images\Results\Results\intestinal parasites\download (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12999"/>
            <a:ext cx="5448300" cy="45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-144463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33566" y="6172201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799768" y="1025978"/>
            <a:ext cx="5782132" cy="955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Bell MT" panose="02020503060305020303" pitchFamily="18" charset="0"/>
              </a:rPr>
              <a:t>Interesting Result-Intestinal</a:t>
            </a:r>
          </a:p>
          <a:p>
            <a:r>
              <a:rPr lang="en-US" sz="6000" b="1" dirty="0" smtClean="0">
                <a:latin typeface="Bell MT" panose="02020503060305020303" pitchFamily="18" charset="0"/>
              </a:rPr>
              <a:t> Parasites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pic>
        <p:nvPicPr>
          <p:cNvPr id="20482" name="Picture 2" descr="D:\2017-2018\Uganda_microscopic_images\Results\Results\intestinal parasites\download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" y="2895600"/>
            <a:ext cx="888909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-144463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33566" y="6172201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799768" y="911792"/>
            <a:ext cx="5782132" cy="955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Bell MT" panose="02020503060305020303" pitchFamily="18" charset="0"/>
              </a:rPr>
              <a:t>Summary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9593" y="1981199"/>
            <a:ext cx="8725808" cy="3980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3600" dirty="0" smtClean="0">
              <a:latin typeface="Bell MT" panose="02020503060305020303" pitchFamily="18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3600" dirty="0">
              <a:latin typeface="Bell MT" panose="02020503060305020303" pitchFamily="18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3600" dirty="0" smtClean="0">
              <a:latin typeface="Bell MT" panose="02020503060305020303" pitchFamily="18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500" dirty="0" smtClean="0">
                <a:latin typeface="Bell MT" panose="02020503060305020303" pitchFamily="18" charset="0"/>
              </a:rPr>
              <a:t>Better performance than the hand -  engineered features</a:t>
            </a:r>
          </a:p>
          <a:p>
            <a:pPr algn="l"/>
            <a:endParaRPr lang="en-US" sz="6500" dirty="0" smtClean="0">
              <a:latin typeface="Bell MT" panose="02020503060305020303" pitchFamily="18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500" dirty="0">
                <a:latin typeface="Bell MT" panose="02020503060305020303" pitchFamily="18" charset="0"/>
              </a:rPr>
              <a:t>Flexibility - Same network </a:t>
            </a:r>
            <a:r>
              <a:rPr lang="en-US" sz="6500" dirty="0" smtClean="0">
                <a:latin typeface="Bell MT" panose="02020503060305020303" pitchFamily="18" charset="0"/>
              </a:rPr>
              <a:t>architecture</a:t>
            </a:r>
          </a:p>
          <a:p>
            <a:pPr algn="l"/>
            <a:endParaRPr lang="en-US" sz="6500" dirty="0" smtClean="0">
              <a:latin typeface="Bell MT" panose="02020503060305020303" pitchFamily="18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500" dirty="0" smtClean="0">
                <a:latin typeface="Bell MT" panose="02020503060305020303" pitchFamily="18" charset="0"/>
              </a:rPr>
              <a:t>Decision support tool</a:t>
            </a:r>
          </a:p>
          <a:p>
            <a:pPr algn="l"/>
            <a:endParaRPr lang="en-US" sz="6500" dirty="0" smtClean="0">
              <a:latin typeface="Bell MT" panose="02020503060305020303" pitchFamily="18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500" dirty="0" smtClean="0">
                <a:latin typeface="Bell MT" panose="02020503060305020303" pitchFamily="18" charset="0"/>
              </a:rPr>
              <a:t>Consistency in diagnosis</a:t>
            </a:r>
          </a:p>
          <a:p>
            <a:pPr algn="l"/>
            <a:endParaRPr lang="en-US" sz="6000" dirty="0" smtClean="0">
              <a:latin typeface="Bell MT" panose="02020503060305020303" pitchFamily="18" charset="0"/>
            </a:endParaRPr>
          </a:p>
          <a:p>
            <a:endParaRPr lang="en-US" sz="6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-144463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575" y="1612998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3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thank yo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thank yo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thank you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9" name="Picture 11" descr="C:\Users\sowmya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3" y="3837214"/>
            <a:ext cx="8725807" cy="23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C:\Users\sowmya\Desktop\say-no-thank-you-to-the-powerpoint-thank-you-slide-18-6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3852"/>
            <a:ext cx="4572000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771" y="6040438"/>
            <a:ext cx="7354207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LEARNING FOR MEDICAL IMAGE PROCESSING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28258" y="4396242"/>
            <a:ext cx="6215742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ll MT" panose="02020503060305020303" pitchFamily="18" charset="0"/>
              </a:rPr>
              <a:t>       </a:t>
            </a:r>
          </a:p>
        </p:txBody>
      </p:sp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8" y="5565320"/>
            <a:ext cx="1447801" cy="12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9593" y="1600200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r>
              <a:rPr lang="en-US" sz="17600" b="1" dirty="0" smtClean="0">
                <a:latin typeface="Bell MT" panose="02020503060305020303" pitchFamily="18" charset="0"/>
              </a:rPr>
              <a:t>WHY DEEP LEARNING FOR MEDICAL DIAGNOSIS?</a:t>
            </a: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200" dirty="0" smtClean="0">
                <a:latin typeface="Bell MT" panose="02020503060305020303" pitchFamily="18" charset="0"/>
              </a:rPr>
              <a:t>Deep Learning is a </a:t>
            </a:r>
            <a:r>
              <a:rPr lang="en-US" sz="11200" dirty="0">
                <a:latin typeface="Bell MT" panose="02020503060305020303" pitchFamily="18" charset="0"/>
              </a:rPr>
              <a:t>B</a:t>
            </a:r>
            <a:r>
              <a:rPr lang="en-US" sz="11200" dirty="0" smtClean="0">
                <a:latin typeface="Bell MT" panose="02020503060305020303" pitchFamily="18" charset="0"/>
              </a:rPr>
              <a:t>lack Box, but Health Care Won’t Mind</a:t>
            </a:r>
          </a:p>
          <a:p>
            <a:pPr algn="l"/>
            <a:endParaRPr lang="en-US" sz="11200" dirty="0" smtClean="0">
              <a:latin typeface="Bell MT" panose="02020503060305020303" pitchFamily="18" charset="0"/>
            </a:endParaRPr>
          </a:p>
          <a:p>
            <a:pPr algn="l"/>
            <a:r>
              <a:rPr lang="en-US" sz="11200" dirty="0" smtClean="0">
                <a:latin typeface="Bell MT" panose="02020503060305020303" pitchFamily="18" charset="0"/>
              </a:rPr>
              <a:t>New algorithms are able to diagnose disease as accurately as expert </a:t>
            </a:r>
            <a:r>
              <a:rPr lang="en-US" sz="11200" dirty="0">
                <a:latin typeface="Bell MT" panose="02020503060305020303" pitchFamily="18" charset="0"/>
              </a:rPr>
              <a:t>p</a:t>
            </a:r>
            <a:r>
              <a:rPr lang="en-US" sz="11200" dirty="0" smtClean="0">
                <a:latin typeface="Bell MT" panose="02020503060305020303" pitchFamily="18" charset="0"/>
              </a:rPr>
              <a:t>hysicians </a:t>
            </a:r>
          </a:p>
          <a:p>
            <a:pPr algn="l"/>
            <a:endParaRPr lang="en-US" sz="7000" b="1" dirty="0" smtClean="0">
              <a:latin typeface="Bell MT" panose="02020503060305020303" pitchFamily="18" charset="0"/>
            </a:endParaRPr>
          </a:p>
          <a:p>
            <a:pPr algn="l"/>
            <a:r>
              <a:rPr lang="en-US" b="1" dirty="0" smtClean="0">
                <a:latin typeface="Bell MT" panose="02020503060305020303" pitchFamily="18" charset="0"/>
              </a:rPr>
              <a:t> </a:t>
            </a:r>
            <a:endParaRPr lang="en-US" b="1" dirty="0">
              <a:latin typeface="Bell MT" panose="02020503060305020303" pitchFamily="18" charset="0"/>
            </a:endParaRPr>
          </a:p>
          <a:p>
            <a:r>
              <a:rPr lang="en-US" sz="7400" b="1" dirty="0" smtClean="0">
                <a:latin typeface="Bell MT" panose="02020503060305020303" pitchFamily="18" charset="0"/>
              </a:rPr>
              <a:t>-Monique Brouillette , MIT Technology Review , April 2017.</a:t>
            </a:r>
          </a:p>
          <a:p>
            <a:endParaRPr lang="en-US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28258" y="4396242"/>
            <a:ext cx="6215742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ll MT" panose="02020503060305020303" pitchFamily="18" charset="0"/>
              </a:rPr>
              <a:t>       </a:t>
            </a:r>
          </a:p>
        </p:txBody>
      </p:sp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9593" y="1600200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389403"/>
            <a:ext cx="8889092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1200" b="1" dirty="0" smtClean="0">
              <a:latin typeface="Bell MT" panose="02020503060305020303" pitchFamily="18" charset="0"/>
            </a:endParaRPr>
          </a:p>
          <a:p>
            <a:r>
              <a:rPr lang="en-US" sz="11200" b="1" dirty="0" smtClean="0">
                <a:latin typeface="Bell MT" panose="02020503060305020303" pitchFamily="18" charset="0"/>
              </a:rPr>
              <a:t>INTRODUCTION-MICROSCOPY DIAGNOSIS</a:t>
            </a:r>
          </a:p>
          <a:p>
            <a:pPr algn="l"/>
            <a:r>
              <a:rPr lang="en-US" sz="11200" b="1" dirty="0" smtClean="0">
                <a:latin typeface="Bell MT" panose="02020503060305020303" pitchFamily="18" charset="0"/>
              </a:rPr>
              <a:t>* </a:t>
            </a:r>
            <a:r>
              <a:rPr lang="en-US" sz="11200" dirty="0" smtClean="0">
                <a:latin typeface="Bell MT" panose="02020503060305020303" pitchFamily="18" charset="0"/>
              </a:rPr>
              <a:t>Low-resources</a:t>
            </a:r>
          </a:p>
          <a:p>
            <a:pPr algn="l"/>
            <a:endParaRPr lang="en-US" sz="11200" b="1" dirty="0">
              <a:latin typeface="Bell MT" panose="02020503060305020303" pitchFamily="18" charset="0"/>
            </a:endParaRPr>
          </a:p>
          <a:p>
            <a:pPr algn="l"/>
            <a:r>
              <a:rPr lang="en-US" sz="11200" b="1" dirty="0" smtClean="0">
                <a:latin typeface="Bell MT" panose="02020503060305020303" pitchFamily="18" charset="0"/>
              </a:rPr>
              <a:t>CHALLENGES:</a:t>
            </a:r>
          </a:p>
          <a:p>
            <a:pPr algn="l"/>
            <a:endParaRPr lang="en-US" sz="11200" dirty="0" smtClean="0">
              <a:latin typeface="Bell MT" panose="020205030603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1200" dirty="0" smtClean="0">
                <a:latin typeface="Bell MT" panose="02020503060305020303" pitchFamily="18" charset="0"/>
              </a:rPr>
              <a:t>Skilled Technicians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1200" dirty="0" smtClean="0">
                <a:latin typeface="Bell MT" panose="02020503060305020303" pitchFamily="18" charset="0"/>
              </a:rPr>
              <a:t>Critical Shortage</a:t>
            </a:r>
          </a:p>
          <a:p>
            <a:pPr algn="l"/>
            <a:endParaRPr lang="en-US" sz="11200" b="1" dirty="0" smtClean="0">
              <a:latin typeface="Bell MT" panose="02020503060305020303" pitchFamily="18" charset="0"/>
            </a:endParaRPr>
          </a:p>
          <a:p>
            <a:pPr algn="l"/>
            <a:r>
              <a:rPr lang="en-US" sz="11200" b="1" dirty="0" smtClean="0">
                <a:latin typeface="Bell MT" panose="02020503060305020303" pitchFamily="18" charset="0"/>
              </a:rPr>
              <a:t>CONSEQUENCES:</a:t>
            </a:r>
          </a:p>
          <a:p>
            <a:pPr algn="l"/>
            <a:endParaRPr lang="en-US" sz="11200" b="1" dirty="0" smtClean="0">
              <a:latin typeface="Bell MT" panose="02020503060305020303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11200" dirty="0" smtClean="0">
                <a:latin typeface="Bell MT" panose="02020503060305020303" pitchFamily="18" charset="0"/>
              </a:rPr>
              <a:t>error –prone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11200" dirty="0">
                <a:latin typeface="Bell MT" panose="02020503060305020303" pitchFamily="18" charset="0"/>
              </a:rPr>
              <a:t>e</a:t>
            </a:r>
            <a:r>
              <a:rPr lang="en-US" sz="11200" dirty="0" smtClean="0">
                <a:latin typeface="Bell MT" panose="02020503060305020303" pitchFamily="18" charset="0"/>
              </a:rPr>
              <a:t>conomic burden of buying unnecessary drugs </a:t>
            </a:r>
          </a:p>
          <a:p>
            <a:pPr algn="l"/>
            <a:endParaRPr lang="en-US" sz="5300" b="1" dirty="0" smtClean="0">
              <a:latin typeface="Bell MT" panose="02020503060305020303" pitchFamily="18" charset="0"/>
            </a:endParaRPr>
          </a:p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28258" y="4396242"/>
            <a:ext cx="6215742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ll MT" panose="02020503060305020303" pitchFamily="18" charset="0"/>
              </a:rPr>
              <a:t>       </a:t>
            </a:r>
          </a:p>
        </p:txBody>
      </p:sp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9593" y="1600200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066800"/>
            <a:ext cx="8889092" cy="4894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900" b="1" dirty="0" smtClean="0">
              <a:latin typeface="Bell MT" panose="02020503060305020303" pitchFamily="18" charset="0"/>
            </a:endParaRPr>
          </a:p>
          <a:p>
            <a:endParaRPr lang="en-US" sz="3900" b="1" dirty="0">
              <a:latin typeface="Bell MT" panose="02020503060305020303" pitchFamily="18" charset="0"/>
            </a:endParaRPr>
          </a:p>
          <a:p>
            <a:r>
              <a:rPr lang="en-US" sz="3900" b="1" dirty="0" smtClean="0">
                <a:latin typeface="Bell MT" panose="02020503060305020303" pitchFamily="18" charset="0"/>
              </a:rPr>
              <a:t>MOTIVATION</a:t>
            </a:r>
          </a:p>
          <a:p>
            <a:endParaRPr lang="en-US" sz="3900" b="1" dirty="0" smtClean="0">
              <a:latin typeface="Bell MT" panose="020205030603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900" dirty="0" smtClean="0">
                <a:latin typeface="Bell MT" panose="02020503060305020303" pitchFamily="18" charset="0"/>
              </a:rPr>
              <a:t>Common resources: Microscopes and smartphones.</a:t>
            </a:r>
          </a:p>
          <a:p>
            <a:pPr algn="l"/>
            <a:endParaRPr lang="en-US" sz="3900" dirty="0" smtClean="0">
              <a:latin typeface="Bell MT" panose="020205030603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900" dirty="0" smtClean="0">
                <a:latin typeface="Bell MT" panose="02020503060305020303" pitchFamily="18" charset="0"/>
              </a:rPr>
              <a:t>Automation with computer vision methods.</a:t>
            </a:r>
          </a:p>
          <a:p>
            <a:pPr algn="l"/>
            <a:endParaRPr lang="en-US" sz="5300" b="1" dirty="0" smtClean="0">
              <a:latin typeface="Bell MT" panose="02020503060305020303" pitchFamily="18" charset="0"/>
            </a:endParaRPr>
          </a:p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28258" y="4396242"/>
            <a:ext cx="6215742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ll MT" panose="02020503060305020303" pitchFamily="18" charset="0"/>
              </a:rPr>
              <a:t>       </a:t>
            </a:r>
          </a:p>
        </p:txBody>
      </p:sp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9593" y="1600200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 smtClean="0">
                <a:latin typeface="Bell MT" panose="02020503060305020303" pitchFamily="18" charset="0"/>
              </a:rPr>
              <a:t>OBJECTIVE</a:t>
            </a:r>
          </a:p>
          <a:p>
            <a:endParaRPr lang="en-US" sz="3900" b="1" dirty="0" smtClean="0">
              <a:latin typeface="Bell MT" panose="020205030603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900" dirty="0">
                <a:latin typeface="Bell MT" panose="02020503060305020303" pitchFamily="18" charset="0"/>
              </a:rPr>
              <a:t>D</a:t>
            </a:r>
            <a:r>
              <a:rPr lang="en-US" sz="3900" dirty="0" smtClean="0">
                <a:latin typeface="Bell MT" panose="02020503060305020303" pitchFamily="18" charset="0"/>
              </a:rPr>
              <a:t>evelopment of point-of-care (POC) diagnostics which utilize two relatively common resources: microscopes and smartphones.  </a:t>
            </a:r>
            <a:endParaRPr lang="en-US" sz="5300" dirty="0" smtClean="0">
              <a:latin typeface="Bell MT" panose="02020503060305020303" pitchFamily="18" charset="0"/>
            </a:endParaRPr>
          </a:p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28258" y="4396242"/>
            <a:ext cx="6215742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ll MT" panose="02020503060305020303" pitchFamily="18" charset="0"/>
              </a:rPr>
              <a:t>       </a:t>
            </a:r>
          </a:p>
        </p:txBody>
      </p:sp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9593" y="1600200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 smtClean="0">
                <a:latin typeface="Bell MT" panose="02020503060305020303" pitchFamily="18" charset="0"/>
              </a:rPr>
              <a:t>Hardware Design</a:t>
            </a:r>
          </a:p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" y="1795009"/>
            <a:ext cx="8855191" cy="41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HARDWARE DESIGN</a:t>
            </a:r>
            <a:endParaRPr lang="en-US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28258" y="4396242"/>
            <a:ext cx="6215742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Bell MT" panose="02020503060305020303" pitchFamily="18" charset="0"/>
              </a:rPr>
              <a:t>       </a:t>
            </a:r>
          </a:p>
        </p:txBody>
      </p:sp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9593" y="1600200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DATASET</a:t>
            </a:r>
            <a:endParaRPr lang="en-US" b="1" dirty="0">
              <a:latin typeface="Bell MT" panose="0202050306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01525"/>
            <a:ext cx="2362200" cy="23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54" y="2742459"/>
            <a:ext cx="2362200" cy="23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60" y="2701525"/>
            <a:ext cx="2645615" cy="238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96862" y="1986417"/>
            <a:ext cx="2376488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Bell MT" panose="02020503060305020303" pitchFamily="18" charset="0"/>
              </a:rPr>
              <a:t>Malaria (ML)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20231" y="5080793"/>
            <a:ext cx="2253119" cy="95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7245 patches in 1182 images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06487" y="2084388"/>
            <a:ext cx="29718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Tuberculosis (TB)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272514" y="5109425"/>
            <a:ext cx="2098675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3734 patches in 928 images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310538" y="5123145"/>
            <a:ext cx="2098675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162 patches in 1217 images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22589" y="1981200"/>
            <a:ext cx="2768146" cy="810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Intestinal parasites (IP)</a:t>
            </a:r>
          </a:p>
        </p:txBody>
      </p:sp>
    </p:spTree>
    <p:extLst>
      <p:ext uri="{BB962C8B-B14F-4D97-AF65-F5344CB8AC3E}">
        <p14:creationId xmlns:p14="http://schemas.microsoft.com/office/powerpoint/2010/main" val="40645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ell MT" panose="02020503060305020303" pitchFamily="18" charset="0"/>
              </a:rPr>
              <a:t>DeepSci 2017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4" name="AutoShape 2" descr="Image result for amri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mri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sowmya\Desktop\amrita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937"/>
            <a:ext cx="144779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wmya\Desktop\BTS_C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7937"/>
            <a:ext cx="1426029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wmya\Desktop\6911059_stock-photo-word-cloud-on-deep-lear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66799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9593" y="1600200"/>
            <a:ext cx="8921749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9593" y="1469570"/>
            <a:ext cx="8264522" cy="1426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  <a:p>
            <a:endParaRPr lang="en-US" b="1" dirty="0" smtClean="0">
              <a:latin typeface="Bell MT" panose="02020503060305020303" pitchFamily="18" charset="0"/>
            </a:endParaRPr>
          </a:p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973" y="2895600"/>
            <a:ext cx="8607427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150" y="2280782"/>
            <a:ext cx="8604250" cy="320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311" y="1469570"/>
            <a:ext cx="8889092" cy="449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04043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DEEP CNN FOR MICROSCOPY BASED POINT OF CARE DIAGNOSTICS – John A. Quinn et al., ICMLHC, 2016.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775" y="983797"/>
            <a:ext cx="80772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ell MT" panose="02020503060305020303" pitchFamily="18" charset="0"/>
              </a:rPr>
              <a:t>Architecture</a:t>
            </a:r>
            <a:endParaRPr lang="en-US" b="1" dirty="0">
              <a:latin typeface="Bell MT" panose="02020503060305020303" pitchFamily="18" charset="0"/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50939" y="2163348"/>
            <a:ext cx="8864461" cy="2636500"/>
            <a:chOff x="99901" y="1965839"/>
            <a:chExt cx="8864461" cy="2636500"/>
          </a:xfrm>
        </p:grpSpPr>
        <p:grpSp>
          <p:nvGrpSpPr>
            <p:cNvPr id="7" name="Group 6"/>
            <p:cNvGrpSpPr/>
            <p:nvPr/>
          </p:nvGrpSpPr>
          <p:grpSpPr>
            <a:xfrm>
              <a:off x="189593" y="2674027"/>
              <a:ext cx="1388607" cy="1332028"/>
              <a:chOff x="612775" y="2706573"/>
              <a:chExt cx="1388607" cy="133202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12775" y="3048001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6762" y="2860335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37757" y="2706573"/>
                <a:ext cx="1063625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59435" y="2693860"/>
              <a:ext cx="1472290" cy="1362813"/>
              <a:chOff x="3184071" y="2667737"/>
              <a:chExt cx="1472290" cy="136281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184071" y="3301205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303813" y="3143359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72994" y="2990962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619500" y="2816902"/>
                <a:ext cx="838200" cy="729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818161" y="2667737"/>
                <a:ext cx="838200" cy="7605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40025" y="2895600"/>
              <a:ext cx="1165908" cy="1163705"/>
              <a:chOff x="4300308" y="2874897"/>
              <a:chExt cx="1165908" cy="116370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300308" y="3585084"/>
                <a:ext cx="476365" cy="4535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776673" y="3045393"/>
                <a:ext cx="453800" cy="4871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71601" y="3251818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70916" y="2874897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403725" y="3392597"/>
                <a:ext cx="495300" cy="5164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008793" y="2977473"/>
              <a:ext cx="1323969" cy="1151630"/>
              <a:chOff x="5766707" y="2941937"/>
              <a:chExt cx="1323969" cy="115163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766707" y="3729512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890531" y="3577115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042930" y="3464491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172200" y="3327319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47730" y="3193240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21900" y="3048001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685183" y="2941937"/>
                <a:ext cx="405493" cy="3640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97" name="Group 4096"/>
            <p:cNvGrpSpPr/>
            <p:nvPr/>
          </p:nvGrpSpPr>
          <p:grpSpPr>
            <a:xfrm>
              <a:off x="7421340" y="2755213"/>
              <a:ext cx="168769" cy="1847126"/>
              <a:chOff x="7421340" y="2755213"/>
              <a:chExt cx="168769" cy="1847126"/>
            </a:xfrm>
          </p:grpSpPr>
          <p:sp>
            <p:nvSpPr>
              <p:cNvPr id="85" name="Rectangle 84"/>
              <p:cNvSpPr/>
              <p:nvPr/>
            </p:nvSpPr>
            <p:spPr>
              <a:xfrm flipV="1">
                <a:off x="7423402" y="2977473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V="1">
                <a:off x="7423402" y="3190698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flipV="1">
                <a:off x="7423402" y="3424275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7477831" y="3700607"/>
                <a:ext cx="58511" cy="8621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Connector 89"/>
              <p:cNvSpPr/>
              <p:nvPr/>
            </p:nvSpPr>
            <p:spPr>
              <a:xfrm>
                <a:off x="7481913" y="3947075"/>
                <a:ext cx="58511" cy="8621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Connector 90"/>
              <p:cNvSpPr/>
              <p:nvPr/>
            </p:nvSpPr>
            <p:spPr>
              <a:xfrm>
                <a:off x="7481912" y="4129103"/>
                <a:ext cx="58511" cy="8621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7473087" y="4343602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7473089" y="4525093"/>
                <a:ext cx="117020" cy="772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7421340" y="2755213"/>
                <a:ext cx="117022" cy="1189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01" name="Group 4100"/>
            <p:cNvGrpSpPr/>
            <p:nvPr/>
          </p:nvGrpSpPr>
          <p:grpSpPr>
            <a:xfrm>
              <a:off x="8221861" y="3169327"/>
              <a:ext cx="242710" cy="816830"/>
              <a:chOff x="8221861" y="3169327"/>
              <a:chExt cx="242710" cy="816830"/>
            </a:xfrm>
          </p:grpSpPr>
          <p:sp>
            <p:nvSpPr>
              <p:cNvPr id="95" name="Flowchart: Connector 94"/>
              <p:cNvSpPr/>
              <p:nvPr/>
            </p:nvSpPr>
            <p:spPr>
              <a:xfrm>
                <a:off x="8221861" y="3169327"/>
                <a:ext cx="235860" cy="22020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Connector 96"/>
              <p:cNvSpPr/>
              <p:nvPr/>
            </p:nvSpPr>
            <p:spPr>
              <a:xfrm>
                <a:off x="8228711" y="3765955"/>
                <a:ext cx="235860" cy="220202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itle 1"/>
            <p:cNvSpPr txBox="1">
              <a:spLocks/>
            </p:cNvSpPr>
            <p:nvPr/>
          </p:nvSpPr>
          <p:spPr>
            <a:xfrm>
              <a:off x="99901" y="1965839"/>
              <a:ext cx="1550981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Input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06" name="Title 1"/>
            <p:cNvSpPr txBox="1">
              <a:spLocks/>
            </p:cNvSpPr>
            <p:nvPr/>
          </p:nvSpPr>
          <p:spPr>
            <a:xfrm>
              <a:off x="2248358" y="2039662"/>
              <a:ext cx="1550981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Convol 1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3903832" y="2142398"/>
              <a:ext cx="1550981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Max Pool 1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5531555" y="2240578"/>
              <a:ext cx="1550981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Convol 2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7219278" y="2318897"/>
              <a:ext cx="521146" cy="355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latin typeface="+mn-lt"/>
                </a:rPr>
                <a:t>FC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20" name="Title 1"/>
            <p:cNvSpPr txBox="1">
              <a:spLocks/>
            </p:cNvSpPr>
            <p:nvPr/>
          </p:nvSpPr>
          <p:spPr>
            <a:xfrm>
              <a:off x="7899824" y="2512846"/>
              <a:ext cx="1064538" cy="6298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latin typeface="+mn-lt"/>
                </a:rPr>
                <a:t>Output</a:t>
              </a:r>
              <a:endParaRPr lang="en-US" sz="1800" b="1" dirty="0">
                <a:latin typeface="+mn-lt"/>
              </a:endParaRPr>
            </a:p>
          </p:txBody>
        </p:sp>
      </p:grpSp>
      <p:sp>
        <p:nvSpPr>
          <p:cNvPr id="130" name="Title 1"/>
          <p:cNvSpPr txBox="1">
            <a:spLocks/>
          </p:cNvSpPr>
          <p:nvPr/>
        </p:nvSpPr>
        <p:spPr>
          <a:xfrm>
            <a:off x="941854" y="4247208"/>
            <a:ext cx="1550981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Filter 1</a:t>
            </a:r>
            <a:endParaRPr lang="en-US" sz="2400" b="1" dirty="0">
              <a:latin typeface="+mn-lt"/>
            </a:endParaRPr>
          </a:p>
        </p:txBody>
      </p:sp>
      <p:sp>
        <p:nvSpPr>
          <p:cNvPr id="131" name="Title 1"/>
          <p:cNvSpPr txBox="1">
            <a:spLocks/>
          </p:cNvSpPr>
          <p:nvPr/>
        </p:nvSpPr>
        <p:spPr>
          <a:xfrm>
            <a:off x="3905876" y="4345162"/>
            <a:ext cx="1550981" cy="62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Filter 2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1000</Words>
  <Application>Microsoft Office PowerPoint</Application>
  <PresentationFormat>On-screen Show (4:3)</PresentationFormat>
  <Paragraphs>252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  <vt:lpstr>DeepSci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sowmya</dc:creator>
  <cp:lastModifiedBy>sowmya</cp:lastModifiedBy>
  <cp:revision>67</cp:revision>
  <dcterms:created xsi:type="dcterms:W3CDTF">2017-11-07T08:53:40Z</dcterms:created>
  <dcterms:modified xsi:type="dcterms:W3CDTF">2017-11-10T10:44:26Z</dcterms:modified>
</cp:coreProperties>
</file>